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9" r:id="rId2"/>
    <p:sldId id="270" r:id="rId3"/>
    <p:sldId id="256" r:id="rId4"/>
    <p:sldId id="262" r:id="rId5"/>
    <p:sldId id="266" r:id="rId6"/>
    <p:sldId id="267" r:id="rId7"/>
    <p:sldId id="278" r:id="rId8"/>
    <p:sldId id="279" r:id="rId9"/>
    <p:sldId id="269" r:id="rId10"/>
    <p:sldId id="265" r:id="rId11"/>
    <p:sldId id="271" r:id="rId12"/>
    <p:sldId id="272" r:id="rId13"/>
    <p:sldId id="276" r:id="rId14"/>
    <p:sldId id="274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4641"/>
  </p:normalViewPr>
  <p:slideViewPr>
    <p:cSldViewPr snapToGrid="0" snapToObjects="1">
      <p:cViewPr varScale="1">
        <p:scale>
          <a:sx n="120" d="100"/>
          <a:sy n="120" d="100"/>
        </p:scale>
        <p:origin x="3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5F617-F530-A140-ABD4-E0E8AAD76DE1}" type="datetimeFigureOut">
              <a:rPr lang="en-US" smtClean="0"/>
              <a:t>8/28/2020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62208C-B26D-1D4D-842A-E809340F5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5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691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213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10591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28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47800"/>
            <a:ext cx="9423400" cy="4729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66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96291"/>
            <a:ext cx="5731933" cy="46806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r="17466"/>
          <a:stretch/>
        </p:blipFill>
        <p:spPr>
          <a:xfrm>
            <a:off x="6841067" y="1496291"/>
            <a:ext cx="3200400" cy="2942389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31917"/>
            <a:ext cx="5181600" cy="46450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31917"/>
            <a:ext cx="5181600" cy="46450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1098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9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559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05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353787"/>
            <a:ext cx="10515600" cy="4823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908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7" r:id="rId3"/>
    <p:sldLayoutId id="2147483655" r:id="rId4"/>
    <p:sldLayoutId id="2147483652" r:id="rId5"/>
    <p:sldLayoutId id="214748365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pa.gov/coronavirus/there-anything-i-can-do-make-surfaces-resistant-sars-cov-2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504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E6E734-8898-D545-8CFD-4D846586A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D7 Subscription Elements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6F7964C-F2B9-2747-92A9-300AB8FA83E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28394" y="1959752"/>
            <a:ext cx="4547267" cy="3404099"/>
          </a:xfrm>
        </p:spPr>
      </p:pic>
      <p:pic>
        <p:nvPicPr>
          <p:cNvPr id="6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1900F79-7347-A348-9386-E90E91DC6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097" y="1667521"/>
            <a:ext cx="3849278" cy="398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53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E6E734-8898-D545-8CFD-4D846586A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D7 30G Kits and Mixing Station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42B8FC-ED18-DF4F-9EC9-2AA5B041C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406" y="1387899"/>
            <a:ext cx="2092584" cy="2825882"/>
          </a:xfrm>
          <a:prstGeom prst="rect">
            <a:avLst/>
          </a:prstGeom>
        </p:spPr>
      </p:pic>
      <p:pic>
        <p:nvPicPr>
          <p:cNvPr id="9" name="Picture 8" descr="A picture containing indoor, sitting, table, room&#10;&#10;Description automatically generated">
            <a:extLst>
              <a:ext uri="{FF2B5EF4-FFF2-40B4-BE49-F238E27FC236}">
                <a16:creationId xmlns:a16="http://schemas.microsoft.com/office/drawing/2014/main" id="{15CCD909-7EC8-C248-BC03-D69A9974D0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605379" y="2052325"/>
            <a:ext cx="5315409" cy="3986557"/>
          </a:xfrm>
          <a:prstGeom prst="rect">
            <a:avLst/>
          </a:prstGeom>
        </p:spPr>
      </p:pic>
      <p:pic>
        <p:nvPicPr>
          <p:cNvPr id="11" name="Picture 10" descr="A picture containing cup, table, sitting, person&#10;&#10;Description automatically generated">
            <a:extLst>
              <a:ext uri="{FF2B5EF4-FFF2-40B4-BE49-F238E27FC236}">
                <a16:creationId xmlns:a16="http://schemas.microsoft.com/office/drawing/2014/main" id="{F8272D8F-57EF-774B-A2CB-14F3F0989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825" y="3420882"/>
            <a:ext cx="2379454" cy="328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05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E6E734-8898-D545-8CFD-4D846586A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Compact Fogger / Sprayer</a:t>
            </a:r>
          </a:p>
        </p:txBody>
      </p:sp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6C6105B1-20C1-7547-A0B4-0D4B5D00A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04914"/>
            <a:ext cx="3171707" cy="3094348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E4910AC-0801-2244-BE14-4567BB8AE8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0025" y="1447800"/>
            <a:ext cx="5821574" cy="47291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Small, ergonomically designed</a:t>
            </a:r>
          </a:p>
          <a:p>
            <a:r>
              <a:rPr lang="en-US" dirty="0"/>
              <a:t>Thumb trigger allows for efficient application</a:t>
            </a:r>
          </a:p>
          <a:p>
            <a:r>
              <a:rPr lang="en-US" dirty="0"/>
              <a:t>Fine mist does not require cleanup</a:t>
            </a:r>
          </a:p>
          <a:p>
            <a:r>
              <a:rPr lang="en-US" dirty="0"/>
              <a:t>Hooks up to a small air compressor</a:t>
            </a:r>
          </a:p>
        </p:txBody>
      </p:sp>
    </p:spTree>
    <p:extLst>
      <p:ext uri="{BB962C8B-B14F-4D97-AF65-F5344CB8AC3E}">
        <p14:creationId xmlns:p14="http://schemas.microsoft.com/office/powerpoint/2010/main" val="2868997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prayer Fitness Center.mov" descr="Sprayer Fitness Center.mov">
            <a:hlinkClick r:id="" action="ppaction://media"/>
            <a:extLst>
              <a:ext uri="{FF2B5EF4-FFF2-40B4-BE49-F238E27FC236}">
                <a16:creationId xmlns:a16="http://schemas.microsoft.com/office/drawing/2014/main" id="{1972910D-945A-3F44-B5B6-58E7558CB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9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03862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0969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32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72087"/>
            <a:ext cx="914400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INTERIOR DISINFECTION BEST PRACTICES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386F59-65FE-EF4D-A286-B42C19109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2167087"/>
            <a:ext cx="666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583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E6E734-8898-D545-8CFD-4D846586A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 of Schools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5EAB864-68CA-2B41-8C9A-73DBFB80586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Schools are implementing disinfecting regimens – multiple times a day / week</a:t>
            </a:r>
          </a:p>
          <a:p>
            <a:r>
              <a:rPr lang="en-US" dirty="0"/>
              <a:t>Regimens can be very costly and cumbersome to implement and maintain</a:t>
            </a:r>
          </a:p>
          <a:p>
            <a:r>
              <a:rPr lang="en-US" dirty="0"/>
              <a:t>Schools are not disinfection experts and there has been misinformation through Marketing</a:t>
            </a:r>
          </a:p>
          <a:p>
            <a:r>
              <a:rPr lang="en-US" dirty="0"/>
              <a:t>Disinfectants currently being promoted vary in:</a:t>
            </a:r>
          </a:p>
          <a:p>
            <a:pPr lvl="1"/>
            <a:r>
              <a:rPr lang="en-US" dirty="0"/>
              <a:t>Availability</a:t>
            </a:r>
          </a:p>
          <a:p>
            <a:pPr lvl="1"/>
            <a:r>
              <a:rPr lang="en-US" dirty="0"/>
              <a:t>Corrosivity to Surfaces</a:t>
            </a:r>
          </a:p>
          <a:p>
            <a:pPr lvl="1"/>
            <a:r>
              <a:rPr lang="en-US" dirty="0"/>
              <a:t>Irritability to Occupants</a:t>
            </a:r>
          </a:p>
          <a:p>
            <a:pPr lvl="1"/>
            <a:r>
              <a:rPr lang="en-US" dirty="0"/>
              <a:t>Application as Disinfectant</a:t>
            </a:r>
          </a:p>
          <a:p>
            <a:pPr lvl="1"/>
            <a:r>
              <a:rPr lang="en-US" dirty="0"/>
              <a:t>Overall Effectiveness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707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E6E734-8898-D545-8CFD-4D846586A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School Disinfectant Needs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BE9AD-C2D6-354A-A93D-A779C74602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Must be extremely effective, while being safe for surfaces and occupants</a:t>
            </a:r>
          </a:p>
          <a:p>
            <a:r>
              <a:rPr lang="en-US" dirty="0"/>
              <a:t>Must be easy to apply – and apply appropriately with accessible equipment</a:t>
            </a:r>
          </a:p>
          <a:p>
            <a:r>
              <a:rPr lang="en-US" dirty="0"/>
              <a:t>Must have a steady supply of a consistent product, that the School knows how to apply and trusts</a:t>
            </a:r>
          </a:p>
          <a:p>
            <a:r>
              <a:rPr lang="en-US" dirty="0"/>
              <a:t>Must have access to a direct connection with Material experts</a:t>
            </a:r>
          </a:p>
          <a:p>
            <a:r>
              <a:rPr lang="en-US" dirty="0"/>
              <a:t>Must be able to fit within budgets – for </a:t>
            </a:r>
            <a:r>
              <a:rPr lang="en-US" u="sng" dirty="0"/>
              <a:t>time</a:t>
            </a:r>
            <a:r>
              <a:rPr lang="en-US" dirty="0"/>
              <a:t> and </a:t>
            </a:r>
            <a:r>
              <a:rPr lang="en-US" u="sng" dirty="0"/>
              <a:t>money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42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E6E734-8898-D545-8CFD-4D846586A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COVID Disinfectant Challenges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1D40F3-EDB4-8140-9962-FA7CA800D17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1450" y="1862931"/>
            <a:ext cx="8216900" cy="3898900"/>
          </a:xfrm>
        </p:spPr>
      </p:pic>
    </p:spTree>
    <p:extLst>
      <p:ext uri="{BB962C8B-B14F-4D97-AF65-F5344CB8AC3E}">
        <p14:creationId xmlns:p14="http://schemas.microsoft.com/office/powerpoint/2010/main" val="3235281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E6E734-8898-D545-8CFD-4D846586A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Effective is Effective Enough?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C0EC5E40-E32D-7E44-8D58-83A152FC71B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780121"/>
            <a:ext cx="5066684" cy="1513632"/>
          </a:xfr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F76134-76DF-E141-A279-D8B8F1D45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317" y="3376996"/>
            <a:ext cx="3041276" cy="3170234"/>
          </a:xfrm>
          <a:prstGeom prst="rect">
            <a:avLst/>
          </a:prstGeom>
        </p:spPr>
      </p:pic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11ABC5D6-1603-5247-B490-03C102256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75993"/>
            <a:ext cx="3874940" cy="205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45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EPA Label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EPA-approved label governs applications and directions for usage</a:t>
            </a:r>
          </a:p>
          <a:p>
            <a:r>
              <a:rPr lang="en-US" dirty="0"/>
              <a:t>Typically allows for different instructions re: Disinfecting, Sanitizing, and Deodorizing</a:t>
            </a:r>
          </a:p>
          <a:p>
            <a:r>
              <a:rPr lang="en-US" dirty="0"/>
              <a:t>Dilution allowances are listed on the label if applicable</a:t>
            </a:r>
          </a:p>
          <a:p>
            <a:r>
              <a:rPr lang="en-US" dirty="0"/>
              <a:t>ALWAYS defer to the label for usage requirements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366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Properties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problem with Residual Claims</a:t>
            </a:r>
            <a:r>
              <a:rPr lang="mr-IN" dirty="0"/>
              <a:t>…</a:t>
            </a:r>
            <a:r>
              <a:rPr lang="en-US" dirty="0"/>
              <a:t>.</a:t>
            </a:r>
          </a:p>
          <a:p>
            <a:r>
              <a:rPr lang="en-US" dirty="0"/>
              <a:t>Building Owner/Operators will be required to develop regular disinfection plans to protect occupants</a:t>
            </a:r>
          </a:p>
          <a:p>
            <a:r>
              <a:rPr lang="en-US" dirty="0"/>
              <a:t>EPA has not evaluated the efficacy of any products claiming long-lasting efficacy against viruses. Therefore, there are no EPA-registered products with label claims that they are effective against viruses over the course of hours to months (i.e., “residual” or “long lasting” efficacy claims).</a:t>
            </a:r>
            <a:endParaRPr lang="en-US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https://www.epa.gov/coronavirus/there-anything-i-can-do-make-surfaces-resistant-sars-cov-2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162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E6E734-8898-D545-8CFD-4D846586A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Disinfectant Chemistry Comparison</a:t>
            </a: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DF8C014-7B24-6E46-940E-49768439C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63" y="1440682"/>
            <a:ext cx="7852529" cy="2578442"/>
          </a:xfrm>
          <a:prstGeom prst="rect">
            <a:avLst/>
          </a:prstGeom>
        </p:spPr>
      </p:pic>
      <p:pic>
        <p:nvPicPr>
          <p:cNvPr id="17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10FE98-26E8-C14D-B3A8-F7D8C4234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663" y="4019124"/>
            <a:ext cx="7852529" cy="242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137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309</Words>
  <Application>Microsoft Office PowerPoint</Application>
  <PresentationFormat>Widescreen</PresentationFormat>
  <Paragraphs>39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Helvetica Neue</vt:lpstr>
      <vt:lpstr>Office Theme</vt:lpstr>
      <vt:lpstr>PowerPoint Presentation</vt:lpstr>
      <vt:lpstr>PowerPoint Presentation</vt:lpstr>
      <vt:lpstr>Current State of Schools</vt:lpstr>
      <vt:lpstr>School Disinfectant Needs</vt:lpstr>
      <vt:lpstr>COVID Disinfectant Challenges</vt:lpstr>
      <vt:lpstr>How Effective is Effective Enough?</vt:lpstr>
      <vt:lpstr>EPA Label</vt:lpstr>
      <vt:lpstr>Residual Properties</vt:lpstr>
      <vt:lpstr>Disinfectant Chemistry Comparison</vt:lpstr>
      <vt:lpstr>D7 Subscription Elements</vt:lpstr>
      <vt:lpstr>D7 30G Kits and Mixing Station</vt:lpstr>
      <vt:lpstr>Compact Fogger / Sprayer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Candice Catullo</dc:creator>
  <cp:lastModifiedBy>KATIE GRANADO</cp:lastModifiedBy>
  <cp:revision>28</cp:revision>
  <cp:lastPrinted>2020-08-11T20:14:06Z</cp:lastPrinted>
  <dcterms:created xsi:type="dcterms:W3CDTF">2017-11-21T14:25:00Z</dcterms:created>
  <dcterms:modified xsi:type="dcterms:W3CDTF">2020-08-28T20:35:28Z</dcterms:modified>
</cp:coreProperties>
</file>